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58" r:id="rId7"/>
    <p:sldId id="274" r:id="rId8"/>
    <p:sldId id="283" r:id="rId9"/>
    <p:sldId id="273" r:id="rId10"/>
    <p:sldId id="293" r:id="rId11"/>
    <p:sldId id="281" r:id="rId12"/>
    <p:sldId id="275" r:id="rId13"/>
    <p:sldId id="279" r:id="rId14"/>
    <p:sldId id="284" r:id="rId15"/>
    <p:sldId id="276" r:id="rId16"/>
    <p:sldId id="285" r:id="rId17"/>
    <p:sldId id="280" r:id="rId18"/>
    <p:sldId id="286" r:id="rId19"/>
    <p:sldId id="287" r:id="rId20"/>
    <p:sldId id="290" r:id="rId21"/>
    <p:sldId id="291" r:id="rId22"/>
    <p:sldId id="288" r:id="rId23"/>
    <p:sldId id="292" r:id="rId24"/>
    <p:sldId id="289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2021" autoAdjust="0"/>
  </p:normalViewPr>
  <p:slideViewPr>
    <p:cSldViewPr snapToGrid="0">
      <p:cViewPr varScale="1">
        <p:scale>
          <a:sx n="70" d="100"/>
          <a:sy n="70" d="100"/>
        </p:scale>
        <p:origin x="1104" y="58"/>
      </p:cViewPr>
      <p:guideLst/>
    </p:cSldViewPr>
  </p:slideViewPr>
  <p:notesTextViewPr>
    <p:cViewPr>
      <p:scale>
        <a:sx n="153" d="100"/>
        <a:sy n="15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Dobrý deň, moje meno je Roman Ridzoň a rád by som vám predstavil </a:t>
            </a:r>
            <a:r>
              <a:rPr lang="sk-SK" noProof="0" dirty="0"/>
              <a:t>moju</a:t>
            </a:r>
            <a:r>
              <a:rPr lang="en-US" dirty="0"/>
              <a:t> </a:t>
            </a:r>
            <a:r>
              <a:rPr lang="sk-SK" dirty="0"/>
              <a:t>diplomovú prácu.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70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Trénovali sme tri tisíc generácii a ukladali každých päťsto. Takto vyzeral prechod najlepšieho jedinca než došlo k pretrénovaniu.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11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 druhom scenári sme sa pokúsili overiť schopnosť zovšeobecňovania nakoľko sa ukázalo že vozidlo je schopné naučiť sa jednu križovatku.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Dve križovatky boli pridané do trénovania aby sa vozidlo naučilo ísť do všetkých smerov a scenáre boli navrhnuté aby muselo ísť v rôznom poradí.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2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 iba desiatimi neurónmi v skrytej vrstve sa vozidlo nedokázalo decentne naučiť viac ako dve križovatky, preto sme zvýšili počet skrytých neurónov na dvadsať.</a:t>
            </a:r>
          </a:p>
          <a:p>
            <a:r>
              <a:rPr lang="sk-SK" dirty="0"/>
              <a:t>Prioritu sme kládli hlavne na problém dávania prednosti v jazde preto sme z deväť tisíc generácií vybrali ako najlepšieho jedinca z generácie štyri tisíc.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76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Pre potreby testovania sme vytvorili nový objekt chodca, s ktorým sa autonómne vozidlá nestretli počas trénovania.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8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Taktiež sme vytvorili nové tri križovatky. Vychádzali sme z križovatiek na ktorých sa trénovalo v scenári 2 s malými zmenami a pridal sa chodec do dráhy vozidla.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9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Náš šampión zo scenáru jedna nemal problém na teste 1 kde mal ísť dopredu ako bol trénovaný.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81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Avšak zabáčanie doľava a doprava nebolo v jeho silách.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86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Šampión scenára dva, troch križovatiek sa nenechal rozhodiť prítomnosťou chodca a vďaka pomalšiemu štartu sa mu vyhol.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66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Aj v druhom teste spomalil aby sa chodcovi vyhol potom čo správne dal prednosť v jazde.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7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 poslednom teste sa ale rozhodol nečakať a radšej prešiel do proti smeru. Chodca ale netrafil čo ako nebezpečnú situáciu vytvoril.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8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sk-SK" dirty="0" err="1"/>
              <a:t>špiráci</a:t>
            </a:r>
            <a:r>
              <a:rPr lang="en-US" dirty="0"/>
              <a:t>a</a:t>
            </a:r>
            <a:r>
              <a:rPr lang="sk-SK" dirty="0"/>
              <a:t> pre moju diplomovú prácu p</a:t>
            </a:r>
            <a:r>
              <a:rPr lang="en-US" dirty="0" err="1"/>
              <a:t>ri</a:t>
            </a:r>
            <a:r>
              <a:rPr lang="sk-SK" dirty="0"/>
              <a:t>šla z ukážok čo sa dá spraviť v 3D simulátoroch.</a:t>
            </a:r>
          </a:p>
          <a:p>
            <a:r>
              <a:rPr lang="sk-SK" dirty="0"/>
              <a:t>Po komunikácii s profesorom </a:t>
            </a:r>
            <a:r>
              <a:rPr lang="sk-SK" dirty="0" err="1"/>
              <a:t>Sekajom</a:t>
            </a:r>
            <a:r>
              <a:rPr lang="sk-SK" dirty="0"/>
              <a:t> som sa tak dostal k téme </a:t>
            </a:r>
            <a:r>
              <a:rPr lang="sk-SK" dirty="0" err="1"/>
              <a:t>Neuroevolúcia</a:t>
            </a:r>
            <a:r>
              <a:rPr lang="sk-SK" dirty="0"/>
              <a:t> autonómneho vozidla. </a:t>
            </a:r>
            <a:endParaRPr lang="en-US" dirty="0"/>
          </a:p>
          <a:p>
            <a:r>
              <a:rPr lang="sk-SK" dirty="0"/>
              <a:t>Jej cieľom bolo simulačne overiť rôzne metódy správania autonómnych vozidiel natrénovaných pomocou </a:t>
            </a:r>
            <a:r>
              <a:rPr lang="sk-SK" dirty="0" err="1"/>
              <a:t>neuroevolúcie</a:t>
            </a:r>
            <a:r>
              <a:rPr lang="sk-SK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86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Primárnym cieľom bolo naučiť sa dať prednosť iným vozidlám čo sa podarilo.</a:t>
            </a:r>
          </a:p>
          <a:p>
            <a:r>
              <a:rPr lang="sk-SK" dirty="0"/>
              <a:t>Aj keď sme do testovacích scenárov pridali chodcov s ktorými sa vozidlá počas trénovania nestretli nikoho nezrazili.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1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pozornosť. Teraz je priestor na otázky a diskusiu.</a:t>
            </a:r>
            <a:r>
              <a:rPr lang="en-US" dirty="0"/>
              <a:t> </a:t>
            </a:r>
            <a:endParaRPr lang="sk-SK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7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Zatiaľ čo normálny tréning neurónových sietí sa spolieha na optimalizáciu založenú na gradiente.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 err="1"/>
              <a:t>Neuroevolúcia</a:t>
            </a:r>
            <a:r>
              <a:rPr lang="sk-SK" dirty="0"/>
              <a:t> je spôsob trénovania neurónových sietí, ktorý na optimalizáciu využíva evolučné algoritmy inšpirované prirodzenou evolúciou.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Skúma priestor hľadania prostredníctvom operácií mutácie a kríženia.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Neurónové siete považuje za čierne skrinky a ich výkon sa hodnotí iba na základe vyhodnocovacej fit funkcie.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8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Prvým použitým softwarom bolo prostredie </a:t>
            </a:r>
            <a:r>
              <a:rPr lang="sk-SK" dirty="0" err="1"/>
              <a:t>Roadrunner</a:t>
            </a:r>
            <a:r>
              <a:rPr lang="sk-SK" dirty="0"/>
              <a:t> od spoločnosti </a:t>
            </a:r>
            <a:r>
              <a:rPr lang="sk-SK" dirty="0" err="1"/>
              <a:t>Mathworks</a:t>
            </a:r>
            <a:r>
              <a:rPr lang="sk-SK" dirty="0"/>
              <a:t>. </a:t>
            </a:r>
            <a:endParaRPr lang="en-US" dirty="0"/>
          </a:p>
          <a:p>
            <a:r>
              <a:rPr lang="sk-SK" dirty="0"/>
              <a:t>Toto prostredie je navrhnuté na vytváranie máp pre autonómne vozidla v štandarde ASAM </a:t>
            </a:r>
            <a:r>
              <a:rPr lang="sk-SK" dirty="0" err="1"/>
              <a:t>OpenDRIVE</a:t>
            </a:r>
            <a:r>
              <a:rPr lang="sk-SK" dirty="0"/>
              <a:t> a taktiež návrh scenárov v štandarde ASAM </a:t>
            </a:r>
            <a:r>
              <a:rPr lang="sk-SK" dirty="0" err="1"/>
              <a:t>OpenSCENARIO</a:t>
            </a:r>
            <a:r>
              <a:rPr lang="sk-SK" dirty="0"/>
              <a:t>.</a:t>
            </a:r>
            <a:endParaRPr lang="en-US" dirty="0"/>
          </a:p>
          <a:p>
            <a:r>
              <a:rPr lang="sk-SK" dirty="0"/>
              <a:t>Tieto dva štandardy predstavujú spôsob opisu prostredia v oblasti autonómnych vozidiel a sú najrozšírenejšie.</a:t>
            </a:r>
            <a:endParaRPr lang="en-US" dirty="0"/>
          </a:p>
          <a:p>
            <a:r>
              <a:rPr lang="sk-SK" dirty="0"/>
              <a:t>Zatiaľ čo exportovanie máp do rôznych prostredí je súčasťou inštalácie </a:t>
            </a:r>
            <a:r>
              <a:rPr lang="sk-SK" dirty="0" err="1"/>
              <a:t>roadrunner</a:t>
            </a:r>
            <a:r>
              <a:rPr lang="sk-SK" dirty="0"/>
              <a:t>, pre scenáre sme použili knižnicu čo transformovala súradnicový systém do simulátora</a:t>
            </a:r>
            <a:r>
              <a:rPr lang="en-US" dirty="0"/>
              <a:t>.</a:t>
            </a:r>
            <a:r>
              <a:rPr lang="sk-SK" dirty="0"/>
              <a:t> </a:t>
            </a:r>
            <a:endParaRPr lang="en-US" dirty="0"/>
          </a:p>
          <a:p>
            <a:r>
              <a:rPr lang="sk-SK" dirty="0"/>
              <a:t>Následne sme tieto súradnice interpretovali do vlastnej globálnej navigácie.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Našim simulačným a hlavným prostredím bolo UNITY. </a:t>
            </a:r>
          </a:p>
          <a:p>
            <a:r>
              <a:rPr lang="sk-SK" dirty="0"/>
              <a:t>Primárne známe ako prostredie na vytváranie hier, toto prostredie exceluje v 3D vizualizácii v reálnom čase. </a:t>
            </a:r>
          </a:p>
          <a:p>
            <a:r>
              <a:rPr lang="sk-SK" dirty="0"/>
              <a:t>Sem sme importovali mapy vytvorené v </a:t>
            </a:r>
            <a:r>
              <a:rPr lang="sk-SK" dirty="0" err="1"/>
              <a:t>RoadRunnery</a:t>
            </a:r>
            <a:r>
              <a:rPr lang="en-US" dirty="0"/>
              <a:t> a s</a:t>
            </a:r>
            <a:r>
              <a:rPr lang="sk-SK" dirty="0" err="1"/>
              <a:t>cenáre</a:t>
            </a:r>
            <a:r>
              <a:rPr lang="sk-SK" dirty="0"/>
              <a:t> sme použili na vytvorenie trajektórií všetkých možných prechodov križovatkou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13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Neuroevolúciu</a:t>
            </a:r>
            <a:r>
              <a:rPr lang="sk-SK" dirty="0"/>
              <a:t> sme v </a:t>
            </a:r>
            <a:r>
              <a:rPr lang="sk-SK" dirty="0" err="1"/>
              <a:t>Unity</a:t>
            </a:r>
            <a:r>
              <a:rPr lang="sk-SK" dirty="0"/>
              <a:t> riešili pomocou NEAT algoritmu. </a:t>
            </a:r>
          </a:p>
          <a:p>
            <a:r>
              <a:rPr lang="sk-SK" dirty="0"/>
              <a:t>Pôvodne ide o algoritmus </a:t>
            </a:r>
            <a:r>
              <a:rPr lang="sk-SK" dirty="0" err="1"/>
              <a:t>augumentujúcej</a:t>
            </a:r>
            <a:r>
              <a:rPr lang="sk-SK" dirty="0"/>
              <a:t> topológie avšak experimenty ukázali že knižnica </a:t>
            </a:r>
            <a:r>
              <a:rPr lang="sk-SK" dirty="0" err="1"/>
              <a:t>UnitySharpNEAT</a:t>
            </a:r>
            <a:r>
              <a:rPr lang="sk-SK" dirty="0"/>
              <a:t> čo sme použili bola plná problémov. </a:t>
            </a:r>
            <a:endParaRPr lang="en-US" dirty="0"/>
          </a:p>
          <a:p>
            <a:r>
              <a:rPr lang="sk-SK" dirty="0"/>
              <a:t>V čase objavenia problémov ale bola integrovaná príliš hlboko aby sme použili niečo iné. </a:t>
            </a:r>
            <a:endParaRPr lang="en-US" dirty="0"/>
          </a:p>
          <a:p>
            <a:r>
              <a:rPr lang="sk-SK" dirty="0"/>
              <a:t>Upravili sme teda algoritmus do plne prepojenej štruktúry, ktorá na fungovanie nepotrebovala najhoršie časti knižnice. </a:t>
            </a:r>
            <a:endParaRPr lang="en-US" dirty="0"/>
          </a:p>
          <a:p>
            <a:r>
              <a:rPr lang="sk-SK" dirty="0"/>
              <a:t>Plne prepojená štruktúra je taktiež považovaná za rýchlejšiu keď príde na riešenie komplexnejších problémov takže toto rozhodnutie malo viac výhod.</a:t>
            </a:r>
          </a:p>
          <a:p>
            <a:r>
              <a:rPr lang="sk-SK" dirty="0"/>
              <a:t>Na spodnej časti </a:t>
            </a:r>
            <a:r>
              <a:rPr lang="sk-SK" dirty="0" err="1"/>
              <a:t>slajdu</a:t>
            </a:r>
            <a:r>
              <a:rPr lang="sk-SK" dirty="0"/>
              <a:t> je možné vidieť fit funkciu. Parametre boli nájdené experimentálne aby sme normalizovali rôzne ukazovatele podľa maximálnych hodnôt čo dosahovali.</a:t>
            </a:r>
          </a:p>
          <a:p>
            <a:r>
              <a:rPr lang="sk-SK" dirty="0" err="1"/>
              <a:t>UnitySharpNEAT</a:t>
            </a:r>
            <a:r>
              <a:rPr lang="sk-SK" dirty="0"/>
              <a:t> fungoval smerom k maximalizácii fit funkcie a balík prestal fungovať ak dostal negatívnu hodnotu, preto sme pripočítavali na konci tisíc.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8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Aby sme v mapách mohli trénovať, vyžadovali sme autonómne vozidlo.     Fyzicky simulovaný box so štyrmi kolesami na ktorých </a:t>
            </a:r>
            <a:r>
              <a:rPr lang="sk-SK" dirty="0" err="1"/>
              <a:t>skrip</a:t>
            </a:r>
            <a:r>
              <a:rPr lang="sk-SK" dirty="0"/>
              <a:t> simuloval pohon a natáčanie kolies. </a:t>
            </a:r>
          </a:p>
          <a:p>
            <a:r>
              <a:rPr lang="sk-SK" dirty="0" err="1"/>
              <a:t>Skrip</a:t>
            </a:r>
            <a:r>
              <a:rPr lang="sk-SK" dirty="0"/>
              <a:t> mal ako vstupy natočenie volantu a hodnoty stlačenia plynového a brzdového pedálu. Výstupom neurónovej siete sa používali sa ako prírastky pre riadenie.</a:t>
            </a:r>
          </a:p>
          <a:p>
            <a:r>
              <a:rPr lang="sk-SK" dirty="0"/>
              <a:t>Náš jedinec má k dispozícii údaje o svojej rýchlosti a rozdiel k maximálnej povolenej rýchlosti. Ďalej má k dispozícii radar zložený z dvadsať jedna lúčov s rozptylom deväť stupňov</a:t>
            </a:r>
          </a:p>
          <a:p>
            <a:r>
              <a:rPr lang="sk-SK" dirty="0"/>
              <a:t>Posledným najdôležitejším vstupom sú tri body lokálnej navigácie čo sú zobrazené červenou. K nim pozná svoj uhol natočenia a vzdialenosť.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3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Toto je križovatka na ktorej sa trénovalo vozidlo v scenári jedna. Hlavnou úlohou označenou A je dať prednosť v jazde.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Vozidlo má dať prednosť sprava a prejsť križovatkou pred tretím vozidlom naľavo. </a:t>
            </a:r>
          </a:p>
          <a:p>
            <a:r>
              <a:rPr lang="sk-SK" dirty="0"/>
              <a:t>Následne úlohou na úseku B je pokračovať rovno až k parkovaciemu miestu. Poslednou najmenej dôležitou úlohou úsek C je zaparkovať na kraji cesty.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8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Počas trénovania, každá generácia začne vygenerovaním všetkých jedincov na ich štartovacej pozícii. Simulácia beží po stanovenú dobu a vyhodnocuje sa až na konci. </a:t>
            </a:r>
          </a:p>
          <a:p>
            <a:r>
              <a:rPr lang="sk-SK" dirty="0"/>
              <a:t>To bola celá funkcionalita balíka </a:t>
            </a:r>
            <a:r>
              <a:rPr lang="sk-SK" dirty="0" err="1"/>
              <a:t>UnitySharpNEAT</a:t>
            </a:r>
            <a:r>
              <a:rPr lang="sk-SK" dirty="0"/>
              <a:t> a od tohto sme sa odrazili. </a:t>
            </a:r>
          </a:p>
          <a:p>
            <a:r>
              <a:rPr lang="sk-SK" dirty="0"/>
              <a:t>Pridali sme možnosť trénovať rôzne scenáre v rámci jedinej generácie. Priebežné ukladanie šampióna a v neposlednom rade funkcionalitu aby v prípade že všetky jedinci umreli simulátor nečakal kým vyprší čas ale rovno skočil ďalej. </a:t>
            </a:r>
          </a:p>
          <a:p>
            <a:r>
              <a:rPr lang="sk-SK" dirty="0"/>
              <a:t>Obdĺžniky na </a:t>
            </a:r>
            <a:r>
              <a:rPr lang="sk-SK" dirty="0" err="1"/>
              <a:t>neautonómnich</a:t>
            </a:r>
            <a:r>
              <a:rPr lang="sk-SK" dirty="0"/>
              <a:t> vozidlách je ako sme počas trénovania zabezpečovali dodržiavanie prednosť v jazde. Vozidlá ich nedokážu vidieť pomocou radaru ale na kontakt ich zničia pretože zlyhali scenár.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1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332" y="4455810"/>
            <a:ext cx="10026161" cy="1122202"/>
          </a:xfrm>
        </p:spPr>
        <p:txBody>
          <a:bodyPr/>
          <a:lstStyle/>
          <a:p>
            <a:r>
              <a:rPr lang="en-US" dirty="0" err="1"/>
              <a:t>Neuroevolúcia</a:t>
            </a:r>
            <a:r>
              <a:rPr lang="en-US" dirty="0"/>
              <a:t> </a:t>
            </a:r>
            <a:r>
              <a:rPr lang="en-US" dirty="0" err="1"/>
              <a:t>autonómneho</a:t>
            </a:r>
            <a:r>
              <a:rPr lang="en-US" dirty="0"/>
              <a:t> </a:t>
            </a:r>
            <a:r>
              <a:rPr lang="en-US" dirty="0" err="1"/>
              <a:t>vozidla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642" y="5578012"/>
            <a:ext cx="4941770" cy="778399"/>
          </a:xfrm>
        </p:spPr>
        <p:txBody>
          <a:bodyPr>
            <a:normAutofit/>
          </a:bodyPr>
          <a:lstStyle/>
          <a:p>
            <a:r>
              <a:rPr lang="en-US" dirty="0" err="1"/>
              <a:t>Bc</a:t>
            </a:r>
            <a:r>
              <a:rPr lang="en-US" dirty="0"/>
              <a:t>. Roman Ridzo</a:t>
            </a:r>
            <a:r>
              <a:rPr lang="sk-SK" dirty="0"/>
              <a:t>ň</a:t>
            </a:r>
          </a:p>
          <a:p>
            <a:r>
              <a:rPr lang="sk-SK" dirty="0"/>
              <a:t>FEI STU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D65B-7827-8FCE-E512-A4088BE6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581" y="0"/>
            <a:ext cx="3785419" cy="1033514"/>
          </a:xfrm>
        </p:spPr>
        <p:txBody>
          <a:bodyPr>
            <a:normAutofit/>
          </a:bodyPr>
          <a:lstStyle/>
          <a:p>
            <a:r>
              <a:rPr lang="en-US" dirty="0"/>
              <a:t>Tr</a:t>
            </a:r>
            <a:r>
              <a:rPr lang="sk-SK" dirty="0" err="1"/>
              <a:t>énovanie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D7A13B8-27BD-3AF7-5DB9-8D6238EE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50D63B9-8C04-DF19-A902-56D78D12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E713E8-019A-D1E8-052B-E96988D6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2582" y="6356350"/>
            <a:ext cx="701218" cy="365125"/>
          </a:xfrm>
        </p:spPr>
        <p:txBody>
          <a:bodyPr/>
          <a:lstStyle/>
          <a:p>
            <a:fld id="{A49DFD55-3C28-40EF-9E31-A92D2E4017FF}" type="slidenum">
              <a:rPr lang="en-US" sz="1400" smtClean="0"/>
              <a:pPr/>
              <a:t>10</a:t>
            </a:fld>
            <a:r>
              <a:rPr lang="en-US" sz="1400" dirty="0"/>
              <a:t>/22</a:t>
            </a:r>
          </a:p>
        </p:txBody>
      </p:sp>
      <p:pic>
        <p:nvPicPr>
          <p:cNvPr id="3" name="Traning">
            <a:hlinkClick r:id="" action="ppaction://media"/>
            <a:extLst>
              <a:ext uri="{FF2B5EF4-FFF2-40B4-BE49-F238E27FC236}">
                <a16:creationId xmlns:a16="http://schemas.microsoft.com/office/drawing/2014/main" id="{BF83C210-E192-32A3-5AA4-5F3418B0C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827" y="852055"/>
            <a:ext cx="9540754" cy="53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DAFC-0C3C-3A33-ECC9-2D71AE4B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1876" cy="719906"/>
          </a:xfrm>
        </p:spPr>
        <p:txBody>
          <a:bodyPr anchor="ctr">
            <a:normAutofit/>
          </a:bodyPr>
          <a:lstStyle/>
          <a:p>
            <a:r>
              <a:rPr lang="en-US" dirty="0"/>
              <a:t>DT1-2500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5867-471B-8BF7-3183-F2FEC13C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5BCE-2350-1AEC-56C6-E5EDBF45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2225" y="6356350"/>
            <a:ext cx="3286124" cy="365125"/>
          </a:xfrm>
        </p:spPr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B3F4-3562-8759-38C4-F869553D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11</a:t>
            </a:fld>
            <a:r>
              <a:rPr lang="en-US" sz="1400" dirty="0"/>
              <a:t>/22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A77E2A-6426-A533-2B25-25F7681E8B02}"/>
              </a:ext>
            </a:extLst>
          </p:cNvPr>
          <p:cNvSpPr txBox="1">
            <a:spLocks/>
          </p:cNvSpPr>
          <p:nvPr/>
        </p:nvSpPr>
        <p:spPr>
          <a:xfrm>
            <a:off x="4310062" y="2188030"/>
            <a:ext cx="3571876" cy="254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dirty="0"/>
              <a:t>Video:</a:t>
            </a:r>
          </a:p>
          <a:p>
            <a:pPr algn="ctr"/>
            <a:r>
              <a:rPr lang="en-US" dirty="0"/>
              <a:t>dt1-kri1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77763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DAFC-0C3C-3A33-ECC9-2D71AE4B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1876" cy="719906"/>
          </a:xfrm>
        </p:spPr>
        <p:txBody>
          <a:bodyPr anchor="ctr">
            <a:normAutofit/>
          </a:bodyPr>
          <a:lstStyle/>
          <a:p>
            <a:r>
              <a:rPr lang="sk-SK" dirty="0"/>
              <a:t>Scenár 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5867-471B-8BF7-3183-F2FEC13C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5BCE-2350-1AEC-56C6-E5EDBF45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2225" y="6356350"/>
            <a:ext cx="3286124" cy="365125"/>
          </a:xfrm>
        </p:spPr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B3F4-3562-8759-38C4-F869553D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12</a:t>
            </a:fld>
            <a:r>
              <a:rPr lang="en-US" sz="1400" dirty="0"/>
              <a:t>/22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BAB84-9273-65C0-AACD-754D247D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" b="27"/>
          <a:stretch/>
        </p:blipFill>
        <p:spPr bwMode="auto">
          <a:xfrm>
            <a:off x="4409030" y="1614337"/>
            <a:ext cx="3373940" cy="3629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F164E-C6C5-EF1C-8FC2-C0C19FBA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" r="44"/>
          <a:stretch/>
        </p:blipFill>
        <p:spPr bwMode="auto">
          <a:xfrm>
            <a:off x="8015286" y="1614337"/>
            <a:ext cx="3877484" cy="3629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54922-CA50-96A4-AFC8-50AF4CC593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" b="19"/>
          <a:stretch/>
        </p:blipFill>
        <p:spPr>
          <a:xfrm>
            <a:off x="384032" y="1614337"/>
            <a:ext cx="3792682" cy="362932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33E132-12A2-7B4A-EBA8-5459119D97D4}"/>
              </a:ext>
            </a:extLst>
          </p:cNvPr>
          <p:cNvSpPr txBox="1">
            <a:spLocks/>
          </p:cNvSpPr>
          <p:nvPr/>
        </p:nvSpPr>
        <p:spPr>
          <a:xfrm>
            <a:off x="344700" y="790425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Križovatka 1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9ABBC2-7FE8-E258-CB80-0184003DDBFF}"/>
              </a:ext>
            </a:extLst>
          </p:cNvPr>
          <p:cNvSpPr txBox="1">
            <a:spLocks/>
          </p:cNvSpPr>
          <p:nvPr/>
        </p:nvSpPr>
        <p:spPr>
          <a:xfrm>
            <a:off x="4409030" y="790425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Križovatka 2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FB1792B-0980-B698-3EE8-41A416071C1D}"/>
              </a:ext>
            </a:extLst>
          </p:cNvPr>
          <p:cNvSpPr txBox="1">
            <a:spLocks/>
          </p:cNvSpPr>
          <p:nvPr/>
        </p:nvSpPr>
        <p:spPr>
          <a:xfrm>
            <a:off x="8015286" y="790425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Križovatka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1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DAFC-0C3C-3A33-ECC9-2D71AE4B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1876" cy="719906"/>
          </a:xfrm>
        </p:spPr>
        <p:txBody>
          <a:bodyPr anchor="ctr">
            <a:normAutofit/>
          </a:bodyPr>
          <a:lstStyle/>
          <a:p>
            <a:r>
              <a:rPr lang="en-US" dirty="0"/>
              <a:t>DT3-4000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5867-471B-8BF7-3183-F2FEC13C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5BCE-2350-1AEC-56C6-E5EDBF45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2223" y="6356350"/>
            <a:ext cx="3286128" cy="365125"/>
          </a:xfrm>
        </p:spPr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B3F4-3562-8759-38C4-F869553D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13</a:t>
            </a:fld>
            <a:r>
              <a:rPr lang="en-US" sz="1400" dirty="0"/>
              <a:t>/22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676731-049D-B2A2-E92E-4712693C14BB}"/>
              </a:ext>
            </a:extLst>
          </p:cNvPr>
          <p:cNvSpPr txBox="1">
            <a:spLocks/>
          </p:cNvSpPr>
          <p:nvPr/>
        </p:nvSpPr>
        <p:spPr>
          <a:xfrm>
            <a:off x="4310062" y="2188030"/>
            <a:ext cx="3571876" cy="254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dirty="0"/>
              <a:t>Video:</a:t>
            </a:r>
          </a:p>
          <a:p>
            <a:pPr algn="ctr"/>
            <a:r>
              <a:rPr lang="en-US" dirty="0"/>
              <a:t>dt3-kri123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76107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A3BE-B013-90A6-CEFB-E3544F92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94" y="1"/>
            <a:ext cx="3712906" cy="754006"/>
          </a:xfrm>
        </p:spPr>
        <p:txBody>
          <a:bodyPr/>
          <a:lstStyle/>
          <a:p>
            <a:r>
              <a:rPr lang="sk-SK" dirty="0"/>
              <a:t>Chodec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9781B-9C01-41F4-26D3-7D1C0BA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FB39A-FB37-4086-448D-14C297A5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A156D-3D15-07F2-C151-21143B0D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14</a:t>
            </a:fld>
            <a:r>
              <a:rPr lang="en-US" sz="1400" dirty="0"/>
              <a:t>/22</a:t>
            </a:r>
          </a:p>
        </p:txBody>
      </p:sp>
      <p:pic>
        <p:nvPicPr>
          <p:cNvPr id="3" name="chodec">
            <a:hlinkClick r:id="" action="ppaction://media"/>
            <a:extLst>
              <a:ext uri="{FF2B5EF4-FFF2-40B4-BE49-F238E27FC236}">
                <a16:creationId xmlns:a16="http://schemas.microsoft.com/office/drawing/2014/main" id="{D4A4362C-164A-A9B9-27D1-9DB467E57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3356" y="831273"/>
            <a:ext cx="9362338" cy="52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0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A3BE-B013-90A6-CEFB-E3544F92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94" y="1"/>
            <a:ext cx="3712906" cy="754006"/>
          </a:xfrm>
        </p:spPr>
        <p:txBody>
          <a:bodyPr/>
          <a:lstStyle/>
          <a:p>
            <a:r>
              <a:rPr lang="sk-SK" dirty="0"/>
              <a:t>Testovanie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9781B-9C01-41F4-26D3-7D1C0BA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FB39A-FB37-4086-448D-14C297A5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A156D-3D15-07F2-C151-21143B0D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15</a:t>
            </a:fld>
            <a:r>
              <a:rPr lang="en-US" sz="1400" dirty="0"/>
              <a:t>/22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86428-176D-68B7-B323-41F0FF1D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73704" y="1419967"/>
            <a:ext cx="3876608" cy="4019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28DE7-D06F-C40B-2731-CFF84485F1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295" y="1418909"/>
            <a:ext cx="3877288" cy="4020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70B06D-3B38-2C83-A7CE-67AEEE1074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897" y="1418909"/>
            <a:ext cx="3515278" cy="402018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90ADF9-DFDF-934C-DE9D-C71EFB862192}"/>
              </a:ext>
            </a:extLst>
          </p:cNvPr>
          <p:cNvSpPr txBox="1">
            <a:spLocks/>
          </p:cNvSpPr>
          <p:nvPr/>
        </p:nvSpPr>
        <p:spPr>
          <a:xfrm>
            <a:off x="4077295" y="5439091"/>
            <a:ext cx="2882475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Test 2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460CCC-1CE5-B262-C341-2F702991B905}"/>
              </a:ext>
            </a:extLst>
          </p:cNvPr>
          <p:cNvSpPr txBox="1">
            <a:spLocks/>
          </p:cNvSpPr>
          <p:nvPr/>
        </p:nvSpPr>
        <p:spPr>
          <a:xfrm>
            <a:off x="8173704" y="5439091"/>
            <a:ext cx="2882475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Test 3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670ABC8-DCD5-D80D-8ED8-9F67AC3EE9D5}"/>
              </a:ext>
            </a:extLst>
          </p:cNvPr>
          <p:cNvSpPr txBox="1">
            <a:spLocks/>
          </p:cNvSpPr>
          <p:nvPr/>
        </p:nvSpPr>
        <p:spPr>
          <a:xfrm>
            <a:off x="339116" y="5439091"/>
            <a:ext cx="2882475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Test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228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A3BE-B013-90A6-CEFB-E3544F92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93" y="1"/>
            <a:ext cx="5940025" cy="754006"/>
          </a:xfrm>
        </p:spPr>
        <p:txBody>
          <a:bodyPr>
            <a:normAutofit/>
          </a:bodyPr>
          <a:lstStyle/>
          <a:p>
            <a:r>
              <a:rPr lang="sk-SK" dirty="0"/>
              <a:t>Testovanie // </a:t>
            </a:r>
            <a:r>
              <a:rPr lang="en-US" dirty="0"/>
              <a:t>DT1-2500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9781B-9C01-41F4-26D3-7D1C0BA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FB39A-FB37-4086-448D-14C297A5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A156D-3D15-07F2-C151-21143B0D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16</a:t>
            </a:fld>
            <a:r>
              <a:rPr lang="en-US" sz="1400" dirty="0"/>
              <a:t>/22</a:t>
            </a:r>
          </a:p>
        </p:txBody>
      </p:sp>
      <p:pic>
        <p:nvPicPr>
          <p:cNvPr id="3" name="DT1a">
            <a:hlinkClick r:id="" action="ppaction://media"/>
            <a:extLst>
              <a:ext uri="{FF2B5EF4-FFF2-40B4-BE49-F238E27FC236}">
                <a16:creationId xmlns:a16="http://schemas.microsoft.com/office/drawing/2014/main" id="{0B969B0D-5C97-C963-9F58-18A8D1793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5209" y="947493"/>
            <a:ext cx="9472249" cy="532814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3AA87E2-A103-292C-8DD5-90751B83D777}"/>
              </a:ext>
            </a:extLst>
          </p:cNvPr>
          <p:cNvSpPr txBox="1">
            <a:spLocks/>
          </p:cNvSpPr>
          <p:nvPr/>
        </p:nvSpPr>
        <p:spPr>
          <a:xfrm>
            <a:off x="3213525" y="582367"/>
            <a:ext cx="2882475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Test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A3BE-B013-90A6-CEFB-E3544F92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93" y="1"/>
            <a:ext cx="5940025" cy="754006"/>
          </a:xfrm>
        </p:spPr>
        <p:txBody>
          <a:bodyPr>
            <a:normAutofit/>
          </a:bodyPr>
          <a:lstStyle/>
          <a:p>
            <a:r>
              <a:rPr lang="sk-SK" dirty="0"/>
              <a:t>Testovanie // </a:t>
            </a:r>
            <a:r>
              <a:rPr lang="en-US" dirty="0"/>
              <a:t>DT1-2500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9781B-9C01-41F4-26D3-7D1C0BA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FB39A-FB37-4086-448D-14C297A5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A156D-3D15-07F2-C151-21143B0D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17</a:t>
            </a:fld>
            <a:r>
              <a:rPr lang="en-US" sz="1400" dirty="0"/>
              <a:t>/22</a:t>
            </a:r>
          </a:p>
        </p:txBody>
      </p:sp>
      <p:pic>
        <p:nvPicPr>
          <p:cNvPr id="3" name="DT1bc">
            <a:hlinkClick r:id="" action="ppaction://media"/>
            <a:extLst>
              <a:ext uri="{FF2B5EF4-FFF2-40B4-BE49-F238E27FC236}">
                <a16:creationId xmlns:a16="http://schemas.microsoft.com/office/drawing/2014/main" id="{503E1C6F-9404-61E8-6550-564FC8E15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4765" y="947492"/>
            <a:ext cx="9465527" cy="532435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730D34-A529-4E0C-0924-B61D51CE498A}"/>
              </a:ext>
            </a:extLst>
          </p:cNvPr>
          <p:cNvSpPr txBox="1">
            <a:spLocks/>
          </p:cNvSpPr>
          <p:nvPr/>
        </p:nvSpPr>
        <p:spPr>
          <a:xfrm>
            <a:off x="3213525" y="582367"/>
            <a:ext cx="2882475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Test 2,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6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A3BE-B013-90A6-CEFB-E3544F92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94" y="1"/>
            <a:ext cx="5690642" cy="754006"/>
          </a:xfrm>
        </p:spPr>
        <p:txBody>
          <a:bodyPr/>
          <a:lstStyle/>
          <a:p>
            <a:r>
              <a:rPr lang="sk-SK" dirty="0"/>
              <a:t>Testovanie // </a:t>
            </a:r>
            <a:r>
              <a:rPr lang="en-US" dirty="0"/>
              <a:t>DT3-4000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9781B-9C01-41F4-26D3-7D1C0BA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FB39A-FB37-4086-448D-14C297A5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A156D-3D15-07F2-C151-21143B0D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18</a:t>
            </a:fld>
            <a:r>
              <a:rPr lang="en-US" sz="1400" dirty="0"/>
              <a:t>/22</a:t>
            </a:r>
          </a:p>
        </p:txBody>
      </p:sp>
      <p:pic>
        <p:nvPicPr>
          <p:cNvPr id="3" name="2023-05-30 22-52-49">
            <a:hlinkClick r:id="" action="ppaction://media"/>
            <a:extLst>
              <a:ext uri="{FF2B5EF4-FFF2-40B4-BE49-F238E27FC236}">
                <a16:creationId xmlns:a16="http://schemas.microsoft.com/office/drawing/2014/main" id="{05454AE9-7FC9-9496-7CC7-EB65475F8E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0341" y="947493"/>
            <a:ext cx="9472249" cy="532814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20B1B50-A5DE-C5DA-99DB-82C6ADBF30D6}"/>
              </a:ext>
            </a:extLst>
          </p:cNvPr>
          <p:cNvSpPr txBox="1">
            <a:spLocks/>
          </p:cNvSpPr>
          <p:nvPr/>
        </p:nvSpPr>
        <p:spPr>
          <a:xfrm>
            <a:off x="3213525" y="582367"/>
            <a:ext cx="2882475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Test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A3BE-B013-90A6-CEFB-E3544F92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94" y="1"/>
            <a:ext cx="5690642" cy="754006"/>
          </a:xfrm>
        </p:spPr>
        <p:txBody>
          <a:bodyPr/>
          <a:lstStyle/>
          <a:p>
            <a:r>
              <a:rPr lang="sk-SK" dirty="0"/>
              <a:t>Testovanie // </a:t>
            </a:r>
            <a:r>
              <a:rPr lang="en-US" dirty="0"/>
              <a:t>DT3-4000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9781B-9C01-41F4-26D3-7D1C0BA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FB39A-FB37-4086-448D-14C297A5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A156D-3D15-07F2-C151-21143B0D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19</a:t>
            </a:fld>
            <a:r>
              <a:rPr lang="en-US" sz="1400" dirty="0"/>
              <a:t>/22</a:t>
            </a:r>
          </a:p>
        </p:txBody>
      </p:sp>
      <p:pic>
        <p:nvPicPr>
          <p:cNvPr id="3" name="DT3cc">
            <a:hlinkClick r:id="" action="ppaction://media"/>
            <a:extLst>
              <a:ext uri="{FF2B5EF4-FFF2-40B4-BE49-F238E27FC236}">
                <a16:creationId xmlns:a16="http://schemas.microsoft.com/office/drawing/2014/main" id="{83C27F40-B164-8745-C031-79FC6428C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1642" y="947493"/>
            <a:ext cx="9472249" cy="532814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91C8E8-14BF-2AC0-66A7-06D7FC1AE4BA}"/>
              </a:ext>
            </a:extLst>
          </p:cNvPr>
          <p:cNvSpPr txBox="1">
            <a:spLocks/>
          </p:cNvSpPr>
          <p:nvPr/>
        </p:nvSpPr>
        <p:spPr>
          <a:xfrm>
            <a:off x="3213525" y="582367"/>
            <a:ext cx="2882475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Test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 lnSpcReduction="10000"/>
          </a:bodyPr>
          <a:lstStyle/>
          <a:p>
            <a:r>
              <a:rPr lang="sk-SK" dirty="0"/>
              <a:t>Ciele</a:t>
            </a:r>
          </a:p>
          <a:p>
            <a:r>
              <a:rPr lang="sk-SK" dirty="0"/>
              <a:t>Téma</a:t>
            </a:r>
          </a:p>
          <a:p>
            <a:r>
              <a:rPr lang="sk-SK" dirty="0"/>
              <a:t>Teória</a:t>
            </a:r>
            <a:endParaRPr lang="en-US" dirty="0"/>
          </a:p>
          <a:p>
            <a:r>
              <a:rPr lang="sk-SK" dirty="0"/>
              <a:t>Software</a:t>
            </a:r>
            <a:endParaRPr lang="en-US" dirty="0"/>
          </a:p>
          <a:p>
            <a:r>
              <a:rPr lang="sk-SK" dirty="0"/>
              <a:t>Scenáre</a:t>
            </a:r>
            <a:endParaRPr lang="en-US" dirty="0"/>
          </a:p>
          <a:p>
            <a:r>
              <a:rPr lang="sk-SK" dirty="0"/>
              <a:t>Výsledky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18657" y="6356349"/>
            <a:ext cx="3185300" cy="365125"/>
          </a:xfrm>
        </p:spPr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400" smtClean="0"/>
              <a:pPr/>
              <a:t>2</a:t>
            </a:fld>
            <a:r>
              <a:rPr lang="en-US" sz="1400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A3BE-B013-90A6-CEFB-E3544F92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94" y="1"/>
            <a:ext cx="5690642" cy="754006"/>
          </a:xfrm>
        </p:spPr>
        <p:txBody>
          <a:bodyPr/>
          <a:lstStyle/>
          <a:p>
            <a:r>
              <a:rPr lang="sk-SK" dirty="0"/>
              <a:t>Testovanie // </a:t>
            </a:r>
            <a:r>
              <a:rPr lang="en-US" dirty="0"/>
              <a:t>DT3-4000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9781B-9C01-41F4-26D3-7D1C0BA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FB39A-FB37-4086-448D-14C297A5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A156D-3D15-07F2-C151-21143B0D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20</a:t>
            </a:fld>
            <a:r>
              <a:rPr lang="en-US" sz="1400" dirty="0"/>
              <a:t>/2</a:t>
            </a:r>
            <a:r>
              <a:rPr lang="sk-SK" sz="1400" dirty="0"/>
              <a:t>2</a:t>
            </a:r>
            <a:endParaRPr lang="en-US" sz="1400" dirty="0"/>
          </a:p>
        </p:txBody>
      </p:sp>
      <p:pic>
        <p:nvPicPr>
          <p:cNvPr id="3" name="DT3c (2)">
            <a:hlinkClick r:id="" action="ppaction://media"/>
            <a:extLst>
              <a:ext uri="{FF2B5EF4-FFF2-40B4-BE49-F238E27FC236}">
                <a16:creationId xmlns:a16="http://schemas.microsoft.com/office/drawing/2014/main" id="{2FF65F63-6543-5E6D-735C-F030C6F7B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3795" y="947493"/>
            <a:ext cx="9472249" cy="532814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9D6ABC-E624-BCF1-8E6E-C2F2D9C19594}"/>
              </a:ext>
            </a:extLst>
          </p:cNvPr>
          <p:cNvSpPr txBox="1">
            <a:spLocks/>
          </p:cNvSpPr>
          <p:nvPr/>
        </p:nvSpPr>
        <p:spPr>
          <a:xfrm>
            <a:off x="3213525" y="582367"/>
            <a:ext cx="2882475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Test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0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A3BE-B013-90A6-CEFB-E3544F92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494" y="1"/>
            <a:ext cx="3712906" cy="754006"/>
          </a:xfrm>
        </p:spPr>
        <p:txBody>
          <a:bodyPr/>
          <a:lstStyle/>
          <a:p>
            <a:r>
              <a:rPr lang="sk-SK" dirty="0"/>
              <a:t>Vyhodnotenie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9781B-9C01-41F4-26D3-7D1C0BA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FB39A-FB37-4086-448D-14C297A5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A156D-3D15-07F2-C151-21143B0D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21</a:t>
            </a:fld>
            <a:r>
              <a:rPr lang="en-US" sz="1400" dirty="0"/>
              <a:t>/22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FAF1EF9-E69B-7CAD-778C-EE08B3DE9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643423"/>
              </p:ext>
            </p:extLst>
          </p:nvPr>
        </p:nvGraphicFramePr>
        <p:xfrm>
          <a:off x="1980046" y="2633940"/>
          <a:ext cx="899275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79">
                  <a:extLst>
                    <a:ext uri="{9D8B030D-6E8A-4147-A177-3AD203B41FA5}">
                      <a16:colId xmlns:a16="http://schemas.microsoft.com/office/drawing/2014/main" val="828648877"/>
                    </a:ext>
                  </a:extLst>
                </a:gridCol>
                <a:gridCol w="1284679">
                  <a:extLst>
                    <a:ext uri="{9D8B030D-6E8A-4147-A177-3AD203B41FA5}">
                      <a16:colId xmlns:a16="http://schemas.microsoft.com/office/drawing/2014/main" val="3488098923"/>
                    </a:ext>
                  </a:extLst>
                </a:gridCol>
                <a:gridCol w="1284679">
                  <a:extLst>
                    <a:ext uri="{9D8B030D-6E8A-4147-A177-3AD203B41FA5}">
                      <a16:colId xmlns:a16="http://schemas.microsoft.com/office/drawing/2014/main" val="3044754683"/>
                    </a:ext>
                  </a:extLst>
                </a:gridCol>
                <a:gridCol w="1284679">
                  <a:extLst>
                    <a:ext uri="{9D8B030D-6E8A-4147-A177-3AD203B41FA5}">
                      <a16:colId xmlns:a16="http://schemas.microsoft.com/office/drawing/2014/main" val="3184828387"/>
                    </a:ext>
                  </a:extLst>
                </a:gridCol>
                <a:gridCol w="1284679">
                  <a:extLst>
                    <a:ext uri="{9D8B030D-6E8A-4147-A177-3AD203B41FA5}">
                      <a16:colId xmlns:a16="http://schemas.microsoft.com/office/drawing/2014/main" val="1264333789"/>
                    </a:ext>
                  </a:extLst>
                </a:gridCol>
                <a:gridCol w="1284679">
                  <a:extLst>
                    <a:ext uri="{9D8B030D-6E8A-4147-A177-3AD203B41FA5}">
                      <a16:colId xmlns:a16="http://schemas.microsoft.com/office/drawing/2014/main" val="2885091242"/>
                    </a:ext>
                  </a:extLst>
                </a:gridCol>
                <a:gridCol w="1284679">
                  <a:extLst>
                    <a:ext uri="{9D8B030D-6E8A-4147-A177-3AD203B41FA5}">
                      <a16:colId xmlns:a16="http://schemas.microsoft.com/office/drawing/2014/main" val="3566758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sk-SK" dirty="0">
                          <a:solidFill>
                            <a:schemeClr val="tx1"/>
                          </a:solidFill>
                        </a:rPr>
                        <a:t>DT1-2500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sk-SK" dirty="0">
                          <a:solidFill>
                            <a:schemeClr val="tx1"/>
                          </a:solidFill>
                        </a:rPr>
                        <a:t>DT3-4000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22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prednosť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cesta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parkovanie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prednosť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cesta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parkovanie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2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Test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77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Test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91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Test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0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423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 err="1"/>
              <a:t>Bc</a:t>
            </a:r>
            <a:r>
              <a:rPr lang="en-US" dirty="0"/>
              <a:t>. Roman </a:t>
            </a:r>
            <a:r>
              <a:rPr lang="en-US" dirty="0" err="1"/>
              <a:t>Ridz</a:t>
            </a:r>
            <a:r>
              <a:rPr lang="sk-SK" dirty="0"/>
              <a:t>oň</a:t>
            </a:r>
            <a:endParaRPr lang="en-US" dirty="0"/>
          </a:p>
          <a:p>
            <a:r>
              <a:rPr lang="sk-SK" dirty="0" err="1"/>
              <a:t>xridzon</a:t>
            </a:r>
            <a:r>
              <a:rPr lang="en-US" dirty="0"/>
              <a:t>@</a:t>
            </a:r>
            <a:r>
              <a:rPr lang="sk-SK" dirty="0"/>
              <a:t>stuba.sk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663" y="6356350"/>
            <a:ext cx="3269674" cy="365125"/>
          </a:xfrm>
        </p:spPr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z="1400" smtClean="0"/>
              <a:pPr/>
              <a:t>22</a:t>
            </a:fld>
            <a:r>
              <a:rPr lang="en-US" sz="1400" dirty="0"/>
              <a:t>/2</a:t>
            </a:r>
            <a:r>
              <a:rPr lang="sk-SK" sz="1400" dirty="0"/>
              <a:t>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286722"/>
            <a:ext cx="7772094" cy="1204912"/>
          </a:xfrm>
        </p:spPr>
        <p:txBody>
          <a:bodyPr/>
          <a:lstStyle/>
          <a:p>
            <a:r>
              <a:rPr lang="sk-SK" dirty="0" err="1"/>
              <a:t>Neuroevolúcia</a:t>
            </a:r>
            <a:r>
              <a:rPr lang="sk-SK" dirty="0"/>
              <a:t> autonómneho vozidla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811045"/>
            <a:ext cx="6104046" cy="3657599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Neuroevolúcia</a:t>
            </a:r>
            <a:r>
              <a:rPr lang="en-US" dirty="0"/>
              <a:t> je </a:t>
            </a:r>
            <a:r>
              <a:rPr lang="en-US" dirty="0" err="1"/>
              <a:t>efektívny</a:t>
            </a:r>
            <a:r>
              <a:rPr lang="en-US" dirty="0"/>
              <a:t> </a:t>
            </a:r>
            <a:r>
              <a:rPr lang="en-US" dirty="0" err="1"/>
              <a:t>spôsob</a:t>
            </a:r>
            <a:r>
              <a:rPr lang="en-US" dirty="0"/>
              <a:t> </a:t>
            </a:r>
            <a:r>
              <a:rPr lang="en-US" dirty="0" err="1"/>
              <a:t>učenia</a:t>
            </a:r>
            <a:r>
              <a:rPr lang="en-US" dirty="0"/>
              <a:t> </a:t>
            </a:r>
            <a:r>
              <a:rPr lang="en-US" dirty="0" err="1"/>
              <a:t>umelých</a:t>
            </a:r>
            <a:r>
              <a:rPr lang="en-US" dirty="0"/>
              <a:t> </a:t>
            </a:r>
            <a:r>
              <a:rPr lang="en-US" dirty="0" err="1"/>
              <a:t>neurónových</a:t>
            </a:r>
            <a:r>
              <a:rPr lang="en-US" dirty="0"/>
              <a:t> </a:t>
            </a:r>
            <a:r>
              <a:rPr lang="en-US" dirty="0" err="1"/>
              <a:t>sietí</a:t>
            </a:r>
            <a:r>
              <a:rPr lang="en-US" dirty="0"/>
              <a:t>, </a:t>
            </a:r>
            <a:r>
              <a:rPr lang="en-US" dirty="0" err="1"/>
              <a:t>ktorý</a:t>
            </a:r>
            <a:r>
              <a:rPr lang="en-US" dirty="0"/>
              <a:t> </a:t>
            </a:r>
            <a:r>
              <a:rPr lang="en-US" dirty="0" err="1"/>
              <a:t>môže</a:t>
            </a:r>
            <a:r>
              <a:rPr lang="en-US" dirty="0"/>
              <a:t> </a:t>
            </a:r>
            <a:r>
              <a:rPr lang="en-US" dirty="0" err="1"/>
              <a:t>byť</a:t>
            </a:r>
            <a:r>
              <a:rPr lang="en-US" dirty="0"/>
              <a:t> s </a:t>
            </a:r>
            <a:r>
              <a:rPr lang="en-US" dirty="0" err="1"/>
              <a:t>výhodou</a:t>
            </a:r>
            <a:r>
              <a:rPr lang="en-US" dirty="0"/>
              <a:t> </a:t>
            </a:r>
            <a:r>
              <a:rPr lang="en-US" dirty="0" err="1"/>
              <a:t>použitý</a:t>
            </a:r>
            <a:r>
              <a:rPr lang="en-US" dirty="0"/>
              <a:t> pre </a:t>
            </a:r>
            <a:r>
              <a:rPr lang="en-US" dirty="0" err="1"/>
              <a:t>návrh</a:t>
            </a:r>
            <a:r>
              <a:rPr lang="en-US" dirty="0"/>
              <a:t> </a:t>
            </a:r>
            <a:r>
              <a:rPr lang="en-US" dirty="0" err="1"/>
              <a:t>riadenia</a:t>
            </a:r>
            <a:r>
              <a:rPr lang="en-US" dirty="0"/>
              <a:t> </a:t>
            </a:r>
            <a:r>
              <a:rPr lang="en-US" dirty="0" err="1"/>
              <a:t>dynamických</a:t>
            </a:r>
            <a:r>
              <a:rPr lang="en-US" dirty="0"/>
              <a:t> </a:t>
            </a:r>
            <a:r>
              <a:rPr lang="en-US" dirty="0" err="1"/>
              <a:t>systémov</a:t>
            </a:r>
            <a:r>
              <a:rPr lang="en-US" dirty="0"/>
              <a:t>. </a:t>
            </a:r>
            <a:r>
              <a:rPr lang="en-US" dirty="0" err="1"/>
              <a:t>Cieľom</a:t>
            </a:r>
            <a:r>
              <a:rPr lang="en-US" dirty="0"/>
              <a:t> </a:t>
            </a:r>
            <a:r>
              <a:rPr lang="en-US" dirty="0" err="1"/>
              <a:t>práce</a:t>
            </a:r>
            <a:r>
              <a:rPr lang="en-US" dirty="0"/>
              <a:t> je </a:t>
            </a:r>
            <a:r>
              <a:rPr lang="en-US" dirty="0" err="1"/>
              <a:t>návrh</a:t>
            </a:r>
            <a:r>
              <a:rPr lang="en-US" dirty="0"/>
              <a:t> </a:t>
            </a:r>
            <a:r>
              <a:rPr lang="en-US" dirty="0" err="1"/>
              <a:t>metodiky</a:t>
            </a:r>
            <a:r>
              <a:rPr lang="en-US" dirty="0"/>
              <a:t> </a:t>
            </a:r>
            <a:r>
              <a:rPr lang="en-US" dirty="0" err="1"/>
              <a:t>riadenia</a:t>
            </a:r>
            <a:r>
              <a:rPr lang="en-US" dirty="0"/>
              <a:t> </a:t>
            </a:r>
            <a:r>
              <a:rPr lang="en-US" dirty="0" err="1"/>
              <a:t>autonómnych</a:t>
            </a:r>
            <a:r>
              <a:rPr lang="en-US" dirty="0"/>
              <a:t> </a:t>
            </a:r>
            <a:r>
              <a:rPr lang="en-US" dirty="0" err="1"/>
              <a:t>vozidiel</a:t>
            </a:r>
            <a:r>
              <a:rPr lang="en-US" dirty="0"/>
              <a:t> </a:t>
            </a:r>
            <a:r>
              <a:rPr lang="en-US" dirty="0" err="1"/>
              <a:t>prostredníctvom</a:t>
            </a:r>
            <a:r>
              <a:rPr lang="en-US" dirty="0"/>
              <a:t> </a:t>
            </a:r>
            <a:r>
              <a:rPr lang="en-US" dirty="0" err="1"/>
              <a:t>neurónových</a:t>
            </a:r>
            <a:r>
              <a:rPr lang="en-US" dirty="0"/>
              <a:t> </a:t>
            </a:r>
            <a:r>
              <a:rPr lang="en-US" dirty="0" err="1"/>
              <a:t>sietí</a:t>
            </a:r>
            <a:r>
              <a:rPr lang="en-US" dirty="0"/>
              <a:t> </a:t>
            </a:r>
            <a:r>
              <a:rPr lang="en-US" dirty="0" err="1"/>
              <a:t>využitím</a:t>
            </a:r>
            <a:r>
              <a:rPr lang="en-US" dirty="0"/>
              <a:t> </a:t>
            </a:r>
            <a:r>
              <a:rPr lang="en-US" dirty="0" err="1"/>
              <a:t>evolučných</a:t>
            </a:r>
            <a:r>
              <a:rPr lang="en-US" dirty="0"/>
              <a:t> </a:t>
            </a:r>
            <a:r>
              <a:rPr lang="en-US" dirty="0" err="1"/>
              <a:t>algoritmov</a:t>
            </a:r>
            <a:r>
              <a:rPr lang="en-US" dirty="0"/>
              <a:t> s </a:t>
            </a:r>
            <a:r>
              <a:rPr lang="en-US" dirty="0" err="1"/>
              <a:t>cieľom</a:t>
            </a:r>
            <a:r>
              <a:rPr lang="en-US" dirty="0"/>
              <a:t> </a:t>
            </a:r>
            <a:r>
              <a:rPr lang="en-US" dirty="0" err="1"/>
              <a:t>dosiahnuť</a:t>
            </a:r>
            <a:r>
              <a:rPr lang="en-US" dirty="0"/>
              <a:t> ich </a:t>
            </a:r>
            <a:r>
              <a:rPr lang="en-US" dirty="0" err="1"/>
              <a:t>optimálne</a:t>
            </a:r>
            <a:r>
              <a:rPr lang="en-US" dirty="0"/>
              <a:t> </a:t>
            </a:r>
            <a:r>
              <a:rPr lang="en-US" dirty="0" err="1"/>
              <a:t>správanie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v </a:t>
            </a:r>
            <a:r>
              <a:rPr lang="en-US" dirty="0" err="1"/>
              <a:t>priestore</a:t>
            </a:r>
            <a:r>
              <a:rPr lang="en-US" dirty="0"/>
              <a:t> z </a:t>
            </a:r>
            <a:r>
              <a:rPr lang="en-US" dirty="0" err="1"/>
              <a:t>pohľadu</a:t>
            </a:r>
            <a:r>
              <a:rPr lang="en-US" dirty="0"/>
              <a:t> </a:t>
            </a:r>
            <a:r>
              <a:rPr lang="en-US" dirty="0" err="1"/>
              <a:t>zvolených</a:t>
            </a:r>
            <a:r>
              <a:rPr lang="en-US" dirty="0"/>
              <a:t> </a:t>
            </a:r>
            <a:r>
              <a:rPr lang="en-US" dirty="0" err="1"/>
              <a:t>kritérií</a:t>
            </a:r>
            <a:r>
              <a:rPr lang="en-US" dirty="0"/>
              <a:t>.</a:t>
            </a:r>
            <a:endParaRPr lang="sk-SK" dirty="0"/>
          </a:p>
          <a:p>
            <a:pPr algn="just"/>
            <a:r>
              <a:rPr lang="en-US" dirty="0" err="1"/>
              <a:t>Úlohy</a:t>
            </a:r>
            <a:r>
              <a:rPr lang="en-US" dirty="0"/>
              <a:t>: </a:t>
            </a:r>
            <a:endParaRPr lang="sk-SK" dirty="0"/>
          </a:p>
          <a:p>
            <a:pPr algn="just"/>
            <a:r>
              <a:rPr lang="en-US" dirty="0"/>
              <a:t>1. </a:t>
            </a:r>
            <a:r>
              <a:rPr lang="en-US" dirty="0" err="1"/>
              <a:t>Naštudujte</a:t>
            </a:r>
            <a:r>
              <a:rPr lang="en-US" dirty="0"/>
              <a:t> </a:t>
            </a:r>
            <a:r>
              <a:rPr lang="en-US" dirty="0" err="1"/>
              <a:t>problematiku</a:t>
            </a:r>
            <a:r>
              <a:rPr lang="en-US" dirty="0"/>
              <a:t> </a:t>
            </a:r>
            <a:r>
              <a:rPr lang="en-US" dirty="0" err="1"/>
              <a:t>neuroevoúcie</a:t>
            </a:r>
            <a:r>
              <a:rPr lang="en-US" dirty="0"/>
              <a:t> a </a:t>
            </a:r>
            <a:r>
              <a:rPr lang="en-US" dirty="0" err="1"/>
              <a:t>autonómnych</a:t>
            </a:r>
            <a:r>
              <a:rPr lang="en-US" dirty="0"/>
              <a:t> </a:t>
            </a:r>
            <a:r>
              <a:rPr lang="en-US" dirty="0" err="1"/>
              <a:t>vozidiel</a:t>
            </a:r>
            <a:r>
              <a:rPr lang="en-US" dirty="0"/>
              <a:t> (AV). </a:t>
            </a:r>
            <a:endParaRPr lang="sk-SK" dirty="0"/>
          </a:p>
          <a:p>
            <a:pPr algn="just"/>
            <a:r>
              <a:rPr lang="en-US" dirty="0"/>
              <a:t>2. </a:t>
            </a:r>
            <a:r>
              <a:rPr lang="en-US" dirty="0" err="1"/>
              <a:t>Navrhnite</a:t>
            </a:r>
            <a:r>
              <a:rPr lang="en-US" dirty="0"/>
              <a:t> </a:t>
            </a:r>
            <a:r>
              <a:rPr lang="en-US" dirty="0" err="1"/>
              <a:t>modely</a:t>
            </a:r>
            <a:r>
              <a:rPr lang="en-US" dirty="0"/>
              <a:t> </a:t>
            </a:r>
            <a:r>
              <a:rPr lang="en-US" dirty="0" err="1"/>
              <a:t>správania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 </a:t>
            </a:r>
            <a:r>
              <a:rPr lang="en-US" dirty="0" err="1"/>
              <a:t>metódy</a:t>
            </a:r>
            <a:r>
              <a:rPr lang="en-US" dirty="0"/>
              <a:t> </a:t>
            </a:r>
            <a:r>
              <a:rPr lang="en-US" dirty="0" err="1"/>
              <a:t>riadenia</a:t>
            </a:r>
            <a:r>
              <a:rPr lang="en-US" dirty="0"/>
              <a:t> AV. </a:t>
            </a:r>
            <a:endParaRPr lang="sk-SK" dirty="0"/>
          </a:p>
          <a:p>
            <a:pPr algn="just"/>
            <a:r>
              <a:rPr lang="en-US" dirty="0"/>
              <a:t>3. </a:t>
            </a:r>
            <a:r>
              <a:rPr lang="en-US" dirty="0" err="1"/>
              <a:t>Navrhnite</a:t>
            </a:r>
            <a:r>
              <a:rPr lang="en-US" dirty="0"/>
              <a:t> a </a:t>
            </a:r>
            <a:r>
              <a:rPr lang="en-US" dirty="0" err="1"/>
              <a:t>naprogramujte</a:t>
            </a:r>
            <a:r>
              <a:rPr lang="en-US" dirty="0"/>
              <a:t> </a:t>
            </a:r>
            <a:r>
              <a:rPr lang="en-US" dirty="0" err="1"/>
              <a:t>algoritmy</a:t>
            </a:r>
            <a:r>
              <a:rPr lang="en-US" dirty="0"/>
              <a:t> </a:t>
            </a:r>
            <a:r>
              <a:rPr lang="en-US" dirty="0" err="1"/>
              <a:t>riadenia</a:t>
            </a:r>
            <a:r>
              <a:rPr lang="en-US" dirty="0"/>
              <a:t> AV. </a:t>
            </a:r>
            <a:endParaRPr lang="sk-SK" dirty="0"/>
          </a:p>
          <a:p>
            <a:pPr algn="just"/>
            <a:r>
              <a:rPr lang="en-US" dirty="0"/>
              <a:t>4. </a:t>
            </a:r>
            <a:r>
              <a:rPr lang="en-US" dirty="0" err="1"/>
              <a:t>Navrhnuté</a:t>
            </a:r>
            <a:r>
              <a:rPr lang="en-US" dirty="0"/>
              <a:t> </a:t>
            </a:r>
            <a:r>
              <a:rPr lang="en-US" dirty="0" err="1"/>
              <a:t>prístupy</a:t>
            </a:r>
            <a:r>
              <a:rPr lang="en-US" dirty="0"/>
              <a:t> </a:t>
            </a:r>
            <a:r>
              <a:rPr lang="en-US" dirty="0" err="1"/>
              <a:t>overte</a:t>
            </a:r>
            <a:r>
              <a:rPr lang="en-US" dirty="0"/>
              <a:t> </a:t>
            </a:r>
            <a:r>
              <a:rPr lang="en-US" dirty="0" err="1"/>
              <a:t>simulačne</a:t>
            </a:r>
            <a:r>
              <a:rPr lang="en-US" dirty="0"/>
              <a:t>. </a:t>
            </a:r>
            <a:endParaRPr lang="sk-SK" dirty="0"/>
          </a:p>
          <a:p>
            <a:pPr algn="just"/>
            <a:r>
              <a:rPr lang="en-US" dirty="0"/>
              <a:t>5. </a:t>
            </a:r>
            <a:r>
              <a:rPr lang="en-US" dirty="0" err="1"/>
              <a:t>Dosiahnuté</a:t>
            </a:r>
            <a:r>
              <a:rPr lang="en-US" dirty="0"/>
              <a:t> </a:t>
            </a:r>
            <a:r>
              <a:rPr lang="en-US" dirty="0" err="1"/>
              <a:t>výsledky</a:t>
            </a:r>
            <a:r>
              <a:rPr lang="en-US" dirty="0"/>
              <a:t> </a:t>
            </a:r>
            <a:r>
              <a:rPr lang="en-US" dirty="0" err="1"/>
              <a:t>vyhodnoťte</a:t>
            </a:r>
            <a:r>
              <a:rPr lang="en-US" dirty="0"/>
              <a:t>.​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z="1400" smtClean="0"/>
              <a:pPr/>
              <a:t>3</a:t>
            </a:fld>
            <a:r>
              <a:rPr lang="en-US" sz="1400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0076-C1EC-C3AE-8AC3-3BA3EA79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90" y="216218"/>
            <a:ext cx="10350910" cy="823912"/>
          </a:xfrm>
        </p:spPr>
        <p:txBody>
          <a:bodyPr>
            <a:normAutofit/>
          </a:bodyPr>
          <a:lstStyle/>
          <a:p>
            <a:r>
              <a:rPr lang="sk-SK" dirty="0" err="1"/>
              <a:t>Neuroevolúcia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D3A2689-2CD4-EB34-3C32-37A59300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64AE827-82DB-2CE9-99C4-E481F8CA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C0ECD5-8576-3D68-8F7D-8311F2A9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4</a:t>
            </a:fld>
            <a:r>
              <a:rPr lang="en-US" sz="1400" dirty="0"/>
              <a:t>/22</a:t>
            </a:r>
          </a:p>
        </p:txBody>
      </p:sp>
      <p:pic>
        <p:nvPicPr>
          <p:cNvPr id="26" name="Picture 2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5E012A0-2334-05F1-FD64-78A2CB535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3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F41-1284-23C8-7E14-402CF84F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63" y="377412"/>
            <a:ext cx="8421688" cy="1325563"/>
          </a:xfrm>
        </p:spPr>
        <p:txBody>
          <a:bodyPr/>
          <a:lstStyle/>
          <a:p>
            <a:r>
              <a:rPr lang="en-US" dirty="0" err="1"/>
              <a:t>RoadRunner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5EA04D-970A-D2FF-9F64-E45471337B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01253" y="2693809"/>
            <a:ext cx="2882475" cy="823912"/>
          </a:xfrm>
        </p:spPr>
        <p:txBody>
          <a:bodyPr/>
          <a:lstStyle/>
          <a:p>
            <a:r>
              <a:rPr lang="sk-SK" dirty="0" err="1"/>
              <a:t>Mathworks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33A136-A461-6338-E4DC-7317E07A265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101253" y="3876169"/>
            <a:ext cx="2882475" cy="1997867"/>
          </a:xfrm>
        </p:spPr>
        <p:txBody>
          <a:bodyPr/>
          <a:lstStyle/>
          <a:p>
            <a:r>
              <a:rPr lang="sk-SK" dirty="0"/>
              <a:t>ASAM </a:t>
            </a:r>
            <a:r>
              <a:rPr lang="sk-SK" dirty="0" err="1"/>
              <a:t>OpenDRIVE</a:t>
            </a:r>
            <a:endParaRPr lang="sk-SK" dirty="0"/>
          </a:p>
          <a:p>
            <a:r>
              <a:rPr lang="sk-SK" dirty="0"/>
              <a:t>ASAM </a:t>
            </a:r>
            <a:r>
              <a:rPr lang="sk-SK" dirty="0" err="1"/>
              <a:t>OpenSCENARIO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7C356E-FCB1-B70F-260C-3DEEBE24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5D2415-49DD-C5BC-5AAE-186BE69C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D3D8F0-76A0-5367-531C-66173CD9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5</a:t>
            </a:fld>
            <a:r>
              <a:rPr lang="en-US" sz="1400" dirty="0"/>
              <a:t>/22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9F3AFD-BC34-8F1F-AEEE-F2478565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6" y="1765187"/>
            <a:ext cx="8353107" cy="45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F41-1284-23C8-7E14-402CF84F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88059"/>
            <a:ext cx="8421688" cy="1325563"/>
          </a:xfrm>
        </p:spPr>
        <p:txBody>
          <a:bodyPr/>
          <a:lstStyle/>
          <a:p>
            <a:r>
              <a:rPr lang="sk-SK" dirty="0" err="1"/>
              <a:t>Unity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7C356E-FCB1-B70F-260C-3DEEBE24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5D2415-49DD-C5BC-5AAE-186BE69C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D3D8F0-76A0-5367-531C-66173CD9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6</a:t>
            </a:fld>
            <a:r>
              <a:rPr lang="en-US" sz="1400" dirty="0"/>
              <a:t>/22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DE715A-E30C-EDCA-FD2A-395C6D851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48" y="1239561"/>
            <a:ext cx="7690041" cy="4169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B50094-9949-4A74-F50B-51511C6D17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8454" y="3213319"/>
            <a:ext cx="5579745" cy="31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9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0076-C1EC-C3AE-8AC3-3BA3EA79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90" y="216218"/>
            <a:ext cx="10350910" cy="823912"/>
          </a:xfrm>
        </p:spPr>
        <p:txBody>
          <a:bodyPr>
            <a:normAutofit/>
          </a:bodyPr>
          <a:lstStyle/>
          <a:p>
            <a:r>
              <a:rPr lang="en-US" dirty="0" err="1"/>
              <a:t>NeuroEvolution</a:t>
            </a:r>
            <a:r>
              <a:rPr lang="en-US" dirty="0"/>
              <a:t> of Augmenting Topologies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D3A2689-2CD4-EB34-3C32-37A59300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64AE827-82DB-2CE9-99C4-E481F8CA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C0ECD5-8576-3D68-8F7D-8311F2A9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7</a:t>
            </a:fld>
            <a:r>
              <a:rPr lang="en-US" sz="1400" dirty="0"/>
              <a:t>/22</a:t>
            </a:r>
          </a:p>
        </p:txBody>
      </p:sp>
      <p:pic>
        <p:nvPicPr>
          <p:cNvPr id="4" name="Picture 3" descr="A picture containing screenshot, line, colorfulness&#10;&#10;Description automatically generated">
            <a:extLst>
              <a:ext uri="{FF2B5EF4-FFF2-40B4-BE49-F238E27FC236}">
                <a16:creationId xmlns:a16="http://schemas.microsoft.com/office/drawing/2014/main" id="{B837AE22-B23E-010C-5B30-02C7B18CD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9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D65B-7827-8FCE-E512-A4088BE6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737" y="0"/>
            <a:ext cx="5261264" cy="1033514"/>
          </a:xfrm>
        </p:spPr>
        <p:txBody>
          <a:bodyPr/>
          <a:lstStyle/>
          <a:p>
            <a:r>
              <a:rPr lang="sk-SK" dirty="0"/>
              <a:t>Autonómne vozidlo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D7A13B8-27BD-3AF7-5DB9-8D6238EE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50D63B9-8C04-DF19-A902-56D78D12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E713E8-019A-D1E8-052B-E96988D6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8</a:t>
            </a:fld>
            <a:r>
              <a:rPr lang="en-US" sz="1400" dirty="0"/>
              <a:t>/22</a:t>
            </a:r>
          </a:p>
        </p:txBody>
      </p:sp>
      <p:pic>
        <p:nvPicPr>
          <p:cNvPr id="3" name="dataVisual">
            <a:hlinkClick r:id="" action="ppaction://media"/>
            <a:extLst>
              <a:ext uri="{FF2B5EF4-FFF2-40B4-BE49-F238E27FC236}">
                <a16:creationId xmlns:a16="http://schemas.microsoft.com/office/drawing/2014/main" id="{04E842EC-3593-5C1E-4E20-74AB07941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624" y="864058"/>
            <a:ext cx="9593513" cy="53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DAFC-0C3C-3A33-ECC9-2D71AE4B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71876" cy="719906"/>
          </a:xfrm>
        </p:spPr>
        <p:txBody>
          <a:bodyPr anchor="ctr">
            <a:normAutofit/>
          </a:bodyPr>
          <a:lstStyle/>
          <a:p>
            <a:r>
              <a:rPr lang="sk-SK" dirty="0"/>
              <a:t>Scenár 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5867-471B-8BF7-3183-F2FEC13C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</a:t>
            </a:r>
            <a:r>
              <a:rPr lang="sk-SK" sz="1400" dirty="0"/>
              <a:t>23</a:t>
            </a: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5BCE-2350-1AEC-56C6-E5EDBF45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2225" y="6356350"/>
            <a:ext cx="3286124" cy="365125"/>
          </a:xfrm>
        </p:spPr>
        <p:txBody>
          <a:bodyPr/>
          <a:lstStyle/>
          <a:p>
            <a:r>
              <a:rPr lang="en-US" sz="1400" dirty="0" err="1"/>
              <a:t>Neuroevolúcia</a:t>
            </a:r>
            <a:r>
              <a:rPr lang="en-US" sz="1400" dirty="0"/>
              <a:t> </a:t>
            </a:r>
            <a:r>
              <a:rPr lang="en-US" sz="1400" dirty="0" err="1"/>
              <a:t>autonómneho</a:t>
            </a:r>
            <a:r>
              <a:rPr lang="en-US" sz="1400" dirty="0"/>
              <a:t> </a:t>
            </a:r>
            <a:r>
              <a:rPr lang="en-US" sz="1400" dirty="0" err="1"/>
              <a:t>vozidla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B3F4-3562-8759-38C4-F869553D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400" smtClean="0"/>
              <a:pPr/>
              <a:t>9</a:t>
            </a:fld>
            <a:r>
              <a:rPr lang="en-US" sz="1400" dirty="0"/>
              <a:t>/22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E2D4D-DF68-B8CF-5F20-89D36D582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0" t="45" r="3885" b="-45"/>
          <a:stretch/>
        </p:blipFill>
        <p:spPr>
          <a:xfrm>
            <a:off x="4104410" y="638746"/>
            <a:ext cx="7491846" cy="517736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9DB5A-62B6-3AEF-4A56-125F2CFCEF97}"/>
              </a:ext>
            </a:extLst>
          </p:cNvPr>
          <p:cNvSpPr txBox="1">
            <a:spLocks/>
          </p:cNvSpPr>
          <p:nvPr/>
        </p:nvSpPr>
        <p:spPr>
          <a:xfrm>
            <a:off x="9819410" y="-185166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Poradie vozidiel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A377CC-6437-87EF-FCB7-6D17EFBF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3964" y="638746"/>
            <a:ext cx="2378221" cy="517501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2D21E9-0FAC-2514-E4BB-FE6207C74C3D}"/>
              </a:ext>
            </a:extLst>
          </p:cNvPr>
          <p:cNvSpPr txBox="1">
            <a:spLocks/>
          </p:cNvSpPr>
          <p:nvPr/>
        </p:nvSpPr>
        <p:spPr>
          <a:xfrm>
            <a:off x="1221935" y="5401800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Úseky trasy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18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{B35DE0CB-51B6-4242-B469-C833558F8008}tf67328976_win32</Template>
  <TotalTime>4016</TotalTime>
  <Words>1328</Words>
  <Application>Microsoft Office PowerPoint</Application>
  <PresentationFormat>Widescreen</PresentationFormat>
  <Paragraphs>221</Paragraphs>
  <Slides>22</Slides>
  <Notes>21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Tenorite</vt:lpstr>
      <vt:lpstr>Office Theme</vt:lpstr>
      <vt:lpstr>Neuroevolúcia autonómneho vozidla</vt:lpstr>
      <vt:lpstr>AGENDA</vt:lpstr>
      <vt:lpstr>Neuroevolúcia autonómneho vozidla</vt:lpstr>
      <vt:lpstr>Neuroevolúcia</vt:lpstr>
      <vt:lpstr>RoadRunner</vt:lpstr>
      <vt:lpstr>Unity</vt:lpstr>
      <vt:lpstr>NeuroEvolution of Augmenting Topologies</vt:lpstr>
      <vt:lpstr>Autonómne vozidlo</vt:lpstr>
      <vt:lpstr>Scenár 1</vt:lpstr>
      <vt:lpstr>Trénovanie</vt:lpstr>
      <vt:lpstr>DT1-2500</vt:lpstr>
      <vt:lpstr>Scenár 2</vt:lpstr>
      <vt:lpstr>DT3-4000</vt:lpstr>
      <vt:lpstr>Chodec</vt:lpstr>
      <vt:lpstr>Testovanie</vt:lpstr>
      <vt:lpstr>Testovanie // DT1-2500</vt:lpstr>
      <vt:lpstr>Testovanie // DT1-2500</vt:lpstr>
      <vt:lpstr>Testovanie // DT3-4000</vt:lpstr>
      <vt:lpstr>Testovanie // DT3-4000</vt:lpstr>
      <vt:lpstr>Testovanie // DT3-4000</vt:lpstr>
      <vt:lpstr>Vyhodnotenie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Roman Ridzoň</dc:creator>
  <cp:lastModifiedBy>Roman Ridzoň</cp:lastModifiedBy>
  <cp:revision>56</cp:revision>
  <dcterms:created xsi:type="dcterms:W3CDTF">2022-12-02T21:56:25Z</dcterms:created>
  <dcterms:modified xsi:type="dcterms:W3CDTF">2023-06-22T20:47:53Z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